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701" r:id="rId4"/>
    <p:sldMasterId id="2147484288" r:id="rId5"/>
  </p:sldMasterIdLst>
  <p:notesMasterIdLst>
    <p:notesMasterId r:id="rId44"/>
  </p:notesMasterIdLst>
  <p:sldIdLst>
    <p:sldId id="257" r:id="rId6"/>
    <p:sldId id="316" r:id="rId7"/>
    <p:sldId id="373" r:id="rId8"/>
    <p:sldId id="347" r:id="rId9"/>
    <p:sldId id="389" r:id="rId10"/>
    <p:sldId id="392" r:id="rId11"/>
    <p:sldId id="350" r:id="rId12"/>
    <p:sldId id="348" r:id="rId13"/>
    <p:sldId id="364" r:id="rId14"/>
    <p:sldId id="393" r:id="rId15"/>
    <p:sldId id="394" r:id="rId16"/>
    <p:sldId id="395" r:id="rId17"/>
    <p:sldId id="399" r:id="rId18"/>
    <p:sldId id="397" r:id="rId19"/>
    <p:sldId id="400" r:id="rId20"/>
    <p:sldId id="401" r:id="rId21"/>
    <p:sldId id="402" r:id="rId22"/>
    <p:sldId id="403" r:id="rId23"/>
    <p:sldId id="406" r:id="rId24"/>
    <p:sldId id="408" r:id="rId25"/>
    <p:sldId id="419" r:id="rId26"/>
    <p:sldId id="43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10" r:id="rId36"/>
    <p:sldId id="416" r:id="rId37"/>
    <p:sldId id="414" r:id="rId38"/>
    <p:sldId id="412" r:id="rId39"/>
    <p:sldId id="386" r:id="rId40"/>
    <p:sldId id="264" r:id="rId41"/>
    <p:sldId id="265" r:id="rId42"/>
    <p:sldId id="30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EC4"/>
    <a:srgbClr val="71AF72"/>
    <a:srgbClr val="175B05"/>
    <a:srgbClr val="ED9D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04" autoAdjust="0"/>
  </p:normalViewPr>
  <p:slideViewPr>
    <p:cSldViewPr>
      <p:cViewPr>
        <p:scale>
          <a:sx n="50" d="100"/>
          <a:sy n="5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970CE-6727-4266-A736-7C67DC82B5A2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0FE9-D305-4A6C-93FE-2801DB1C0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02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89A5C-B62D-4D69-BF41-4D83D98AF0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59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79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6384-528A-4068-9CBD-5229DAC176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21462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D81-6D4B-42CA-A575-C4D103EC03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97053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AC6C-2C25-4184-ACF8-EFE09E354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641895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B84-2187-4FF2-933C-13C52D9893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629071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763E-0649-42C2-92C6-457A497B5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424292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D822-0DDB-46EE-A9B8-86827D2E0C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576934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EEEC-D776-4023-8CCA-D05043EC26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051149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D790-F673-411D-B3A4-AE8D7DC72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97563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341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FF12-0DEE-46C5-8C3A-A1C735D6AF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24418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8087-C943-45DB-9198-9BC62C3C02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553936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2C69-5B81-4218-BA7D-15FDABC2DB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892533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CF05-55BB-4CCF-9DBF-C2C5F165DA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063231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8D59-4D55-4F9F-B1C6-2BC676E554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2962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E6E4-87AC-49E1-A79C-E0EE9162AD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625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2A479-804E-4781-9F89-BEB8668C87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467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2936-F65A-44A3-88B2-932F15B3CF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087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CA7F-8F98-410D-94BD-424E51225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671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C1D2-22A1-4BA6-9B3A-AF914E08BD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2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942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2F77-138B-4F83-BC34-C7EF323A6C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317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896AA-B004-4AAF-9DBA-1FB61826A0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957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FE5E-6BAA-4E13-BE4F-DEDE2F09C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823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FB26-5601-4D93-B4BF-4DC41FE0DA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043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B6AE-39BB-4E85-BC97-EB1272B973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956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4F62-EAE5-4EE1-B700-86069358C5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638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D203-3798-407B-80FC-0C8F7D3C8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725097"/>
      </p:ext>
    </p:extLst>
  </p:cSld>
  <p:clrMapOvr>
    <a:masterClrMapping/>
  </p:clrMapOvr>
  <p:transition advClick="0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F928-521E-4BE6-8840-E6BD740B4D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308905"/>
      </p:ext>
    </p:extLst>
  </p:cSld>
  <p:clrMapOvr>
    <a:masterClrMapping/>
  </p:clrMapOvr>
  <p:transition advClick="0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1962F-FE72-4FE6-8013-55641D0DBA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90428"/>
      </p:ext>
    </p:extLst>
  </p:cSld>
  <p:clrMapOvr>
    <a:masterClrMapping/>
  </p:clrMapOvr>
  <p:transition advClick="0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7A50-33A6-4E71-A8D3-2F630D35F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90069"/>
      </p:ext>
    </p:extLst>
  </p:cSld>
  <p:clrMapOvr>
    <a:masterClrMapping/>
  </p:clrMapOvr>
  <p:transition advClick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211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1A6A-9FD0-4CA7-991E-5103DA2215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161516"/>
      </p:ext>
    </p:extLst>
  </p:cSld>
  <p:clrMapOvr>
    <a:masterClrMapping/>
  </p:clrMapOvr>
  <p:transition advClick="0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6678-E1A0-45C9-B910-91621A458F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530081"/>
      </p:ext>
    </p:extLst>
  </p:cSld>
  <p:clrMapOvr>
    <a:masterClrMapping/>
  </p:clrMapOvr>
  <p:transition advClick="0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06003-C526-4E33-A895-48A81AB10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940221"/>
      </p:ext>
    </p:extLst>
  </p:cSld>
  <p:clrMapOvr>
    <a:masterClrMapping/>
  </p:clrMapOvr>
  <p:transition advClick="0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5D5-0FB7-4BA3-A67A-E334E182CF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676034"/>
      </p:ext>
    </p:extLst>
  </p:cSld>
  <p:clrMapOvr>
    <a:masterClrMapping/>
  </p:clrMapOvr>
  <p:transition advClick="0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65D8F-01D5-4EDA-91E1-DCF2228A8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894475"/>
      </p:ext>
    </p:extLst>
  </p:cSld>
  <p:clrMapOvr>
    <a:masterClrMapping/>
  </p:clrMapOvr>
  <p:transition advClick="0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F4F7-14FE-4EC0-9981-B99BCB8488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648117"/>
      </p:ext>
    </p:extLst>
  </p:cSld>
  <p:clrMapOvr>
    <a:masterClrMapping/>
  </p:clrMapOvr>
  <p:transition advClick="0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2DAF-5ABB-498F-853A-557A62E173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312000"/>
      </p:ext>
    </p:extLst>
  </p:cSld>
  <p:clrMapOvr>
    <a:masterClrMapping/>
  </p:clrMapOvr>
  <p:transition advClick="0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021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9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17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95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6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70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24014-93E3-4CEE-A545-5D368D3D8F3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4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61201A-410B-4A90-958F-2B6B54F32CC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3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1477E-6ED9-445A-9B35-2BBD062A0E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49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advClick="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0ADEC7-C482-486E-98A7-F3330F0FB99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030497-9154-41B1-8E8A-CD40BF236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image" Target="../media/image18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gif"/><Relationship Id="rId5" Type="http://schemas.openxmlformats.org/officeDocument/2006/relationships/hyperlink" Target="http://smajliki.ru/smilie-669882375.html" TargetMode="Externa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48.xml"/><Relationship Id="rId1" Type="http://schemas.openxmlformats.org/officeDocument/2006/relationships/audio" Target="../media/audio2.wav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.wav"/><Relationship Id="rId5" Type="http://schemas.openxmlformats.org/officeDocument/2006/relationships/image" Target="../media/image12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9.png"/><Relationship Id="rId5" Type="http://schemas.openxmlformats.org/officeDocument/2006/relationships/image" Target="../media/image12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48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aphicFrame>
        <p:nvGraphicFramePr>
          <p:cNvPr id="24582" name="Object 246"/>
          <p:cNvGraphicFramePr>
            <a:graphicFrameLocks noChangeAspect="1"/>
          </p:cNvGraphicFramePr>
          <p:nvPr/>
        </p:nvGraphicFramePr>
        <p:xfrm>
          <a:off x="250825" y="2565400"/>
          <a:ext cx="1492250" cy="958850"/>
        </p:xfrm>
        <a:graphic>
          <a:graphicData uri="http://schemas.openxmlformats.org/presentationml/2006/ole">
            <p:oleObj spid="_x0000_s2068" name="CorelDRAW" r:id="rId5" imgW="2987040" imgH="1917192" progId="">
              <p:embed/>
            </p:oleObj>
          </a:graphicData>
        </a:graphic>
      </p:graphicFrame>
      <p:sp>
        <p:nvSpPr>
          <p:cNvPr id="213" name="Line 249"/>
          <p:cNvSpPr>
            <a:spLocks noChangeShapeType="1"/>
          </p:cNvSpPr>
          <p:nvPr/>
        </p:nvSpPr>
        <p:spPr bwMode="auto">
          <a:xfrm>
            <a:off x="3071813" y="2928938"/>
            <a:ext cx="3962400" cy="304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4" name="Line 248"/>
          <p:cNvSpPr>
            <a:spLocks noChangeShapeType="1"/>
          </p:cNvSpPr>
          <p:nvPr/>
        </p:nvSpPr>
        <p:spPr bwMode="auto">
          <a:xfrm flipV="1">
            <a:off x="2484438" y="2276475"/>
            <a:ext cx="533400" cy="2133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" name="Line 244"/>
          <p:cNvSpPr>
            <a:spLocks noChangeShapeType="1"/>
          </p:cNvSpPr>
          <p:nvPr/>
        </p:nvSpPr>
        <p:spPr bwMode="auto">
          <a:xfrm rot="10835363" flipV="1">
            <a:off x="2195513" y="1989138"/>
            <a:ext cx="631825" cy="2111375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" name="Line 243"/>
          <p:cNvSpPr>
            <a:spLocks noChangeShapeType="1"/>
          </p:cNvSpPr>
          <p:nvPr/>
        </p:nvSpPr>
        <p:spPr bwMode="auto">
          <a:xfrm flipH="1" flipV="1">
            <a:off x="3286125" y="2786063"/>
            <a:ext cx="3733800" cy="2286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" name="Выгнутая вверх стрелка 236"/>
          <p:cNvSpPr/>
          <p:nvPr/>
        </p:nvSpPr>
        <p:spPr>
          <a:xfrm rot="21311446">
            <a:off x="7215188" y="5786438"/>
            <a:ext cx="1643062" cy="10715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4" name="WordArt 220"/>
          <p:cNvSpPr>
            <a:spLocks noChangeArrowheads="1" noChangeShapeType="1" noTextEdit="1"/>
          </p:cNvSpPr>
          <p:nvPr/>
        </p:nvSpPr>
        <p:spPr bwMode="auto">
          <a:xfrm>
            <a:off x="0" y="692696"/>
            <a:ext cx="8712200" cy="56166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6064"/>
              </a:avLst>
            </a:prstTxWarp>
          </a:bodyPr>
          <a:lstStyle/>
          <a:p>
            <a:pPr algn="ctr"/>
            <a:r>
              <a:rPr lang="kk-KZ" sz="3600" b="1" i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Математика- ақыл-</a:t>
            </a:r>
          </a:p>
          <a:p>
            <a:pPr algn="ctr"/>
            <a:r>
              <a:rPr lang="kk-KZ" sz="3600" b="1" i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ойдың әуені</a:t>
            </a:r>
            <a:endParaRPr lang="ru-RU" sz="3600" b="1" i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5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588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133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4927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81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13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58958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5" descr="A_5girlball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357688"/>
            <a:ext cx="135731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573490"/>
      </p:ext>
    </p:extLst>
  </p:cSld>
  <p:clrMapOvr>
    <a:masterClrMapping/>
  </p:clrMapOvr>
  <p:transition spd="slow">
    <p:diamond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  <p:bldP spid="215" grpId="0" animBg="1"/>
      <p:bldP spid="2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6" descr="56489484"/>
          <p:cNvSpPr>
            <a:spLocks noChangeArrowheads="1"/>
          </p:cNvSpPr>
          <p:nvPr/>
        </p:nvSpPr>
        <p:spPr bwMode="auto">
          <a:xfrm>
            <a:off x="-381000" y="0"/>
            <a:ext cx="9525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0" y="67457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2-сайыс.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Сандар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сыры</a:t>
            </a:r>
            <a:r>
              <a:rPr lang="kk-KZ" sz="3600" b="1" i="1" dirty="0" smtClean="0">
                <a:solidFill>
                  <a:srgbClr val="45454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kk-KZ" sz="3600" b="0" i="1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ұпай қойылады)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Шарты бойынша төмендегі цифрограммада  математикалық жұмбақ жасырылған. Цифрларды сөйлетіп, көсемдікке ұмтылып көрелік. Ең басты кілт – әр цифрды қазақ альфавитіндегі әріптердің ретімен дұрыс орналастырып шығу керек. </a:t>
            </a:r>
            <a:endParaRPr kumimoji="0" lang="kk-KZ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185227" y="3495135"/>
          <a:ext cx="6773545" cy="736092"/>
        </p:xfrm>
        <a:graphic>
          <a:graphicData uri="http://schemas.openxmlformats.org/drawingml/2006/table">
            <a:tbl>
              <a:tblPr/>
              <a:tblGrid>
                <a:gridCol w="314325"/>
                <a:gridCol w="314960"/>
                <a:gridCol w="314960"/>
                <a:gridCol w="314960"/>
                <a:gridCol w="314960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314325"/>
                <a:gridCol w="230505"/>
                <a:gridCol w="227330"/>
                <a:gridCol w="227330"/>
                <a:gridCol w="379095"/>
                <a:gridCol w="160655"/>
                <a:gridCol w="2025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6" descr="56489484"/>
          <p:cNvSpPr>
            <a:spLocks noChangeArrowheads="1"/>
          </p:cNvSpPr>
          <p:nvPr/>
        </p:nvSpPr>
        <p:spPr bwMode="auto">
          <a:xfrm>
            <a:off x="-381000" y="0"/>
            <a:ext cx="9525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2123728" y="-54140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Жұмбақ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2" y="1556790"/>
          <a:ext cx="8424939" cy="3600402"/>
        </p:xfrm>
        <a:graphic>
          <a:graphicData uri="http://schemas.openxmlformats.org/drawingml/2006/table">
            <a:tbl>
              <a:tblPr/>
              <a:tblGrid>
                <a:gridCol w="390958"/>
                <a:gridCol w="391746"/>
                <a:gridCol w="391746"/>
                <a:gridCol w="391746"/>
                <a:gridCol w="391746"/>
                <a:gridCol w="390958"/>
                <a:gridCol w="390958"/>
                <a:gridCol w="390958"/>
                <a:gridCol w="390958"/>
                <a:gridCol w="390958"/>
                <a:gridCol w="390958"/>
                <a:gridCol w="390958"/>
                <a:gridCol w="390958"/>
                <a:gridCol w="390958"/>
                <a:gridCol w="390958"/>
                <a:gridCol w="390958"/>
                <a:gridCol w="390958"/>
                <a:gridCol w="286702"/>
                <a:gridCol w="282753"/>
                <a:gridCol w="282753"/>
                <a:gridCol w="471519"/>
                <a:gridCol w="199823"/>
                <a:gridCol w="251951"/>
              </a:tblGrid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45454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6" descr="56489484"/>
          <p:cNvSpPr>
            <a:spLocks noChangeArrowheads="1"/>
          </p:cNvSpPr>
          <p:nvPr/>
        </p:nvSpPr>
        <p:spPr bwMode="auto">
          <a:xfrm>
            <a:off x="-381000" y="0"/>
            <a:ext cx="9525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0" y="648601"/>
            <a:ext cx="84622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Біз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санбыз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Сызықпыз бөлінген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Математиканы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ұқпас адамға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Құбыжық боп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көрінген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Дұрыс, бұрыс, аралас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Ондық болып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бөлінген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373216"/>
            <a:ext cx="4392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(бөлшек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сан)</a:t>
            </a:r>
            <a:endParaRPr lang="ru-RU" sz="4000" dirty="0" smtClean="0">
              <a:solidFill>
                <a:srgbClr val="FF0000"/>
              </a:solidFill>
              <a:latin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23" name="Picture 3" descr="654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-4 Копиров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Untitled-3 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6546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592387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4168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Ойна да, ойла</a:t>
            </a:r>
            <a:endParaRPr lang="ru-RU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19672" y="1772816"/>
            <a:ext cx="2801938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52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Gul_flas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2862"/>
            <a:ext cx="21971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ul_flas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>
            <a:hlinkClick r:id="rId4" action="ppaction://hlinksldjump"/>
          </p:cNvPr>
          <p:cNvSpPr/>
          <p:nvPr/>
        </p:nvSpPr>
        <p:spPr>
          <a:xfrm>
            <a:off x="1187624" y="1268760"/>
            <a:ext cx="2232248" cy="1728192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/>
              <a:t>1</a:t>
            </a:r>
            <a:endParaRPr lang="ru-RU" sz="9600" dirty="0"/>
          </a:p>
        </p:txBody>
      </p:sp>
      <p:sp>
        <p:nvSpPr>
          <p:cNvPr id="6" name="Прямоугольник с двумя скругленными противолежащими углами 5">
            <a:hlinkClick r:id="rId5" action="ppaction://hlinksldjump"/>
          </p:cNvPr>
          <p:cNvSpPr/>
          <p:nvPr/>
        </p:nvSpPr>
        <p:spPr>
          <a:xfrm>
            <a:off x="4211960" y="1268760"/>
            <a:ext cx="2232248" cy="172819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</a:rPr>
              <a:t>2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rId6" action="ppaction://hlinksldjump"/>
          </p:cNvPr>
          <p:cNvSpPr/>
          <p:nvPr/>
        </p:nvSpPr>
        <p:spPr>
          <a:xfrm>
            <a:off x="2555776" y="3573016"/>
            <a:ext cx="2304256" cy="1656184"/>
          </a:xfrm>
          <a:prstGeom prst="round2DiagRect">
            <a:avLst/>
          </a:prstGeom>
          <a:solidFill>
            <a:srgbClr val="E20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/>
              <a:t>3</a:t>
            </a:r>
            <a:endParaRPr lang="ru-RU" sz="9600" dirty="0"/>
          </a:p>
        </p:txBody>
      </p:sp>
      <p:sp>
        <p:nvSpPr>
          <p:cNvPr id="9" name="Прямоугольник с двумя скругленными противолежащими углами 8">
            <a:hlinkClick r:id="rId7" action="ppaction://hlinksldjump"/>
          </p:cNvPr>
          <p:cNvSpPr/>
          <p:nvPr/>
        </p:nvSpPr>
        <p:spPr>
          <a:xfrm>
            <a:off x="6084168" y="3645024"/>
            <a:ext cx="2232248" cy="172819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</a:rPr>
              <a:t>4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32656"/>
            <a:ext cx="7509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/>
              <a:t>Логикалық сұрақтар</a:t>
            </a:r>
            <a:endParaRPr lang="ru-RU" sz="54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1835696" y="5661248"/>
            <a:ext cx="129614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3171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1115616" cy="126876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/>
              <a:t>1</a:t>
            </a:r>
            <a:endParaRPr lang="ru-RU" sz="9600" dirty="0"/>
          </a:p>
        </p:txBody>
      </p:sp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1475657" y="0"/>
            <a:ext cx="766834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«Үй иесі мен ұрылар»   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Бір күні Қожаның үйіне ұрылар түспек болады.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 иесі мұны сезіп: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-Сапырып-сапырып Сарманға бер,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Құйып-құйып Құрманға бер,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Есіктегі екеуге бер,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Төрдегі төртеуге бер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Өзің іш те маған бер деген екен.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Мұны естіген ұрылар – «Қой мұнымыз болмас.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Бұл үй толы кісі болды, әрі бізден екі есе артық екен,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кетейік»- деп кетіп қалыпты. Үй иесі тапқырлығымен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ұрылардан осылай аман қалыпты.</a:t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-Сонда  </a:t>
            </a:r>
            <a:r>
              <a:rPr lang="kk-KZ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үйде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неше кісі,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ұры қанша?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-8380312"/>
            <a:ext cx="489654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)«Үй иесі мен ұрылар»    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Бір күні Қожаның үйіне ұрылар түспек болады.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Үй иесі мұны сезіп:</a:t>
            </a:r>
            <a:endParaRPr lang="kk-KZ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-Сапырып-сапырып Сарманға бер,</a:t>
            </a:r>
            <a:b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Құйып-құйып Құрманға бер,</a:t>
            </a:r>
            <a:b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Есіктегі екеуге бер,</a:t>
            </a:r>
            <a:b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Төрдегі төртеуге бер</a:t>
            </a:r>
            <a:b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Өзің іш те маған бер деген екен.</a:t>
            </a:r>
            <a:b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Мұны естіген ұрылар – «Қой мұнымыз болмас. Бұл үй толы кісі болды, әрі бізден екі есе артық екен, кетейік»- деп кетіп қалыпты. Үй иесі тапқырлығымен ұрылардан осылай аман қалыпты.</a:t>
            </a:r>
            <a:b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-Сонда  нешеу, ұры қанша?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5229200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</a:rPr>
              <a:t>(10 адам, 5ұры)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683568" y="5661248"/>
            <a:ext cx="172819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1115616" cy="155679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</a:rPr>
              <a:t>2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0"/>
            <a:ext cx="7416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«Күлшеқыз»    </a:t>
            </a:r>
            <a:endParaRPr lang="ru-RU" sz="3200" dirty="0" smtClean="0"/>
          </a:p>
          <a:p>
            <a:r>
              <a:rPr lang="kk-KZ" sz="3200" dirty="0" smtClean="0"/>
              <a:t>Күлшеқызға өгей шешесі «45 бұршақты үш ыдысқа бөліп, екеуіне бірдей, үшіншісіне 2 есе аз сал» деп тапсырма берді. Күлшеқызға бұршақтарды дұрыс бөлуге көмектесіңдер. 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4149080"/>
            <a:ext cx="3790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</a:rPr>
              <a:t>Жауабы: (9+18+18)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683568" y="5661248"/>
            <a:ext cx="172819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1187624" cy="1628800"/>
          </a:xfrm>
          <a:prstGeom prst="round2DiagRect">
            <a:avLst/>
          </a:prstGeom>
          <a:solidFill>
            <a:srgbClr val="E20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/>
              <a:t>3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7884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/>
              <a:t>«Шаштараз »    </a:t>
            </a:r>
            <a:endParaRPr lang="ru-RU" sz="2400" dirty="0" smtClean="0"/>
          </a:p>
          <a:p>
            <a:pPr algn="just"/>
            <a:r>
              <a:rPr lang="kk-KZ" sz="2400" dirty="0" smtClean="0"/>
              <a:t>Таныс емес қалаға келген математик шашын алмақшы болды. Қалада екі ғана шаштараз бар, әрқайсысының өз орны бар. Біреуіне кіріп, ол оның орны лас екенін көріп, шебердің алқам-салқам киімін көріп, шашы қалай болса солай алынғанын байқады. Ал екіншісінде тап-таза, иесі мұнтаздай таза және шашы тамаша алынған екенін байқады. Аз уақыт ойланып, математик бірінші шаштаразға барды. -Неге?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7" y="407707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Жауабы: </a:t>
            </a:r>
            <a:r>
              <a:rPr lang="kk-KZ" sz="2400" b="1" dirty="0" smtClean="0">
                <a:solidFill>
                  <a:srgbClr val="FF0000"/>
                </a:solidFill>
              </a:rPr>
              <a:t>(қалада екі ғана шаштараз болғандықтан әрқайсысы да бірін-бірі қырқады. Демек, біріншісі – жақсы шаштараз)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683568" y="5661248"/>
            <a:ext cx="172819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1115616" cy="1412776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</a:rPr>
              <a:t>4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60648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600" dirty="0" smtClean="0"/>
              <a:t>«Бір мая шөп»    </a:t>
            </a:r>
            <a:endParaRPr lang="ru-RU" sz="3600" dirty="0" smtClean="0"/>
          </a:p>
          <a:p>
            <a:pPr algn="just"/>
            <a:r>
              <a:rPr lang="kk-KZ" sz="3600" dirty="0" smtClean="0"/>
              <a:t>Бір мая шөпті жылқы 1 айдың ішінде жейді, ал ешкі 2 ай, қой 2 ай жейді. Үшеуі қосылып бір мая шөпті қашан бітіреді? 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63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Жауабы: (Жарты айдың ішінде)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683568" y="5661248"/>
            <a:ext cx="172819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23" name="Picture 3" descr="654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-4 Копиров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Untitled-3 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6546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592387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4168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Математикалық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терминдер</a:t>
            </a:r>
            <a:endParaRPr lang="ru-RU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87450" y="2708275"/>
            <a:ext cx="2801938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1696243" y="3197225"/>
            <a:ext cx="2801938" cy="2025650"/>
            <a:chOff x="1786" y="384"/>
            <a:chExt cx="1765" cy="1276"/>
          </a:xfrm>
        </p:grpSpPr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1" name="Freeform 177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2" name="Freeform 178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8" name="Freeform 184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9" name="Freeform 185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2" name="Freeform 188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3" name="Freeform 189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9" name="Freeform 195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0" name="Freeform 196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2051050" y="3571875"/>
            <a:ext cx="2801938" cy="2025650"/>
            <a:chOff x="1786" y="384"/>
            <a:chExt cx="1765" cy="1276"/>
          </a:xfrm>
        </p:grpSpPr>
        <p:sp>
          <p:nvSpPr>
            <p:cNvPr id="32005" name="Freeform 261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6" name="Freeform 262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7" name="Freeform 263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8" name="Freeform 264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9" name="Freeform 265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0" name="Freeform 266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1" name="Freeform 267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2" name="Freeform 268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3" name="Freeform 269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4" name="Freeform 270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5" name="Freeform 271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6" name="Freeform 272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7" name="Freeform 273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8" name="Freeform 274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9" name="Freeform 275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0" name="Freeform 276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1" name="Freeform 277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2" name="Freeform 278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3" name="Freeform 279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4" name="Freeform 280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5" name="Freeform 281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6" name="Freeform 282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7" name="Freeform 283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8" name="Freeform 284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9" name="Freeform 285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0" name="Freeform 286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1" name="Freeform 287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2" name="Freeform 288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3" name="Freeform 289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4" name="Freeform 290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5" name="Freeform 291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6" name="Freeform 292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7" name="Freeform 293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8" name="Freeform 294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9" name="Freeform 295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0" name="Freeform 296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1" name="Freeform 297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2" name="Freeform 298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3" name="Freeform 299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4" name="Freeform 300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5" name="Freeform 301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6" name="Freeform 302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7" name="Freeform 303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8" name="Freeform 304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9" name="Freeform 305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0" name="Freeform 306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1" name="Freeform 307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2" name="Freeform 308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3" name="Freeform 309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4" name="Freeform 310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5" name="Freeform 311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6" name="Freeform 312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7" name="Freeform 313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8" name="Freeform 314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9" name="Freeform 315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0" name="Freeform 316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1" name="Freeform 317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2" name="Freeform 318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3" name="Freeform 319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4" name="Freeform 320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5" name="Freeform 321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6" name="Freeform 322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52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f79f790b6aa6606d97928e4138eb3d47-we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5229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73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927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4" descr="11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WordArt 16"/>
          <p:cNvSpPr>
            <a:spLocks noChangeArrowheads="1" noChangeShapeType="1" noTextEdit="1"/>
          </p:cNvSpPr>
          <p:nvPr/>
        </p:nvSpPr>
        <p:spPr bwMode="auto">
          <a:xfrm>
            <a:off x="598636" y="107951"/>
            <a:ext cx="7416800" cy="1798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  <a:endParaRPr lang="ru-RU" sz="3600" i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637" y="2204864"/>
            <a:ext cx="818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0" y="2193551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Оқушылардың өз ойларын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шапшаң, тұжырымды, жинақы әрі ашық айтуға, ұтымды түрде сөйлей білуге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үйрету;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Ұйымдасып, топпен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жеке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шығармашылық жұмыстармен айналысуға дағдыландыру;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 бір-бірін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сыйлауға, 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көтере білуге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тәрбиелеу</a:t>
            </a:r>
            <a:r>
              <a:rPr kumimoji="0" lang="ru-RU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111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512" y="5583656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417267" y="1813866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845182" y="5473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654593" y="938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951852" y="5252741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2323.WAV">
            <a:hlinkClick r:id="" action="ppaction://media"/>
          </p:cNvPr>
          <p:cNvPicPr>
            <a:picLocks noRot="1" noChangeAspect="1"/>
          </p:cNvPicPr>
          <p:nvPr>
            <a:wavAudioFile r:embed="rId1" name="~PP2323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763688" y="-18851"/>
            <a:ext cx="67687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4-сайыс. Математикалык терминдер. ( топбасшылар сайысы)    Әр сөзге 1 ұпайдан қойылады)   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Бұл бөлімнің шарты бойынша әр топбасшыға бір әріптен таңдауға мүмкіндік беріледі. 2 минутта берілген әріптерден басталатын математикалық терминдерді жазу керек.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79132604"/>
      </p:ext>
    </p:extLst>
  </p:cSld>
  <p:clrMapOvr>
    <a:masterClrMapping/>
  </p:clrMapOvr>
  <p:transition advTm="11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1258888" y="5084763"/>
            <a:ext cx="12255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4213225" y="5734050"/>
            <a:ext cx="10795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>
            <a:off x="7089775" y="6308725"/>
            <a:ext cx="10826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6153" name="Picture 9" descr="14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0"/>
            <a:ext cx="10271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 descr="e1896353a24fa7ae75b9b990649c136e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14343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8000" b="1" dirty="0" smtClean="0"/>
              <a:t>Білдік, ойымызға</a:t>
            </a:r>
          </a:p>
          <a:p>
            <a:r>
              <a:rPr lang="kk-KZ" sz="8000" b="1" dirty="0" smtClean="0"/>
              <a:t>       сақтадық! </a:t>
            </a:r>
            <a:endParaRPr lang="ru-RU" sz="8000" dirty="0"/>
          </a:p>
        </p:txBody>
      </p:sp>
    </p:spTree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  <p:bldP spid="245765" grpId="0" animBg="1"/>
      <p:bldP spid="2457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764704"/>
            <a:ext cx="8064896" cy="4062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4000" b="1" dirty="0" smtClean="0"/>
              <a:t>5-сайыс. Білдік, ойымызға сақтадық! </a:t>
            </a:r>
            <a:endParaRPr lang="ru-RU" sz="4000" dirty="0" smtClean="0"/>
          </a:p>
          <a:p>
            <a:r>
              <a:rPr lang="kk-KZ" sz="4000" dirty="0" smtClean="0"/>
              <a:t>Мақал-мәтелдерде жасырылған сандарды тауып, үш тілде  жылдам, әрі дұрыс аударған топ  5  ұпайға ие болады</a:t>
            </a:r>
            <a:r>
              <a:rPr lang="kk-KZ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567238" y="1673225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4400" dirty="0" smtClean="0"/>
          </a:p>
          <a:p>
            <a:pPr algn="ctr">
              <a:defRPr/>
            </a:pPr>
            <a:r>
              <a:rPr lang="kk-KZ" sz="4400" dirty="0" smtClean="0"/>
              <a:t>(Бір –один- one)</a:t>
            </a:r>
            <a:endParaRPr lang="ru-RU" sz="4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683568" y="1772816"/>
            <a:ext cx="41043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kk-KZ" sz="2800" b="1" dirty="0" smtClean="0">
                <a:solidFill>
                  <a:srgbClr val="FF0000"/>
                </a:solidFill>
              </a:rPr>
              <a:t> </a:t>
            </a:r>
            <a:r>
              <a:rPr lang="kk-KZ" sz="2800" b="1" u="sng" dirty="0" smtClean="0">
                <a:solidFill>
                  <a:srgbClr val="FF0000"/>
                </a:solidFill>
              </a:rPr>
              <a:t>***** </a:t>
            </a:r>
            <a:r>
              <a:rPr lang="kk-KZ" sz="2800" b="1" dirty="0" smtClean="0">
                <a:solidFill>
                  <a:srgbClr val="FF0000"/>
                </a:solidFill>
              </a:rPr>
              <a:t>түйір дәнде,</a:t>
            </a:r>
          </a:p>
          <a:p>
            <a:pPr marL="514350" indent="-514350">
              <a:lnSpc>
                <a:spcPct val="15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 </a:t>
            </a:r>
            <a:r>
              <a:rPr lang="kk-KZ" sz="2800" b="1" u="sng" dirty="0" smtClean="0">
                <a:solidFill>
                  <a:srgbClr val="FF0000"/>
                </a:solidFill>
              </a:rPr>
              <a:t>*****</a:t>
            </a:r>
            <a:r>
              <a:rPr lang="kk-KZ" sz="2800" b="1" dirty="0" smtClean="0">
                <a:solidFill>
                  <a:srgbClr val="FF0000"/>
                </a:solidFill>
              </a:rPr>
              <a:t> тамшы тер бар.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k-KZ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kk-K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5074929" y="1745499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3200" u="sng" dirty="0" smtClean="0"/>
          </a:p>
          <a:p>
            <a:pPr algn="ctr">
              <a:defRPr/>
            </a:pPr>
            <a:endParaRPr lang="kk-KZ" sz="3200" u="sng" dirty="0" smtClean="0"/>
          </a:p>
          <a:p>
            <a:pPr algn="ctr">
              <a:defRPr/>
            </a:pPr>
            <a:r>
              <a:rPr lang="kk-KZ" sz="3200" u="sng" dirty="0" smtClean="0"/>
              <a:t>(жиырма бес- двадцать пять-</a:t>
            </a:r>
            <a:r>
              <a:rPr lang="en-GB" sz="3200" u="sng" dirty="0" smtClean="0"/>
              <a:t>twenty five</a:t>
            </a:r>
            <a:r>
              <a:rPr lang="kk-KZ" sz="3200" u="sng" dirty="0" smtClean="0"/>
              <a:t>)</a:t>
            </a:r>
            <a:endParaRPr lang="ru-RU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kk-KZ" sz="3200" dirty="0" smtClean="0">
                <a:solidFill>
                  <a:srgbClr val="FF0000"/>
                </a:solidFill>
              </a:rPr>
              <a:t>Болар бала бесігінде баспын дейді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kk-KZ" sz="3200" dirty="0" smtClean="0">
                <a:solidFill>
                  <a:srgbClr val="FF0000"/>
                </a:solidFill>
              </a:rPr>
              <a:t>Болмас бала </a:t>
            </a:r>
            <a:r>
              <a:rPr lang="kk-KZ" sz="3200" u="sng" dirty="0" smtClean="0">
                <a:solidFill>
                  <a:srgbClr val="FF0000"/>
                </a:solidFill>
              </a:rPr>
              <a:t>***** </a:t>
            </a:r>
            <a:r>
              <a:rPr lang="kk-KZ" sz="3200" dirty="0" smtClean="0">
                <a:solidFill>
                  <a:srgbClr val="FF0000"/>
                </a:solidFill>
              </a:rPr>
              <a:t>жаспын дейді.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k-KZ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kk-K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640001" y="1745500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4800" dirty="0" smtClean="0"/>
          </a:p>
          <a:p>
            <a:pPr algn="ctr">
              <a:defRPr/>
            </a:pPr>
            <a:r>
              <a:rPr lang="kk-KZ" sz="4800" dirty="0" smtClean="0"/>
              <a:t>(Екі-два-two)</a:t>
            </a:r>
            <a:endParaRPr lang="ru-RU" sz="4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4000" u="sng" dirty="0" smtClean="0">
                <a:solidFill>
                  <a:srgbClr val="FF0000"/>
                </a:solidFill>
              </a:rPr>
              <a:t>3. ***</a:t>
            </a:r>
            <a:r>
              <a:rPr lang="kk-KZ" sz="4000" dirty="0" smtClean="0">
                <a:solidFill>
                  <a:srgbClr val="FF0000"/>
                </a:solidFill>
              </a:rPr>
              <a:t> жақсы қас болмас, *</a:t>
            </a:r>
            <a:r>
              <a:rPr lang="kk-KZ" sz="4000" u="sng" dirty="0" smtClean="0">
                <a:solidFill>
                  <a:srgbClr val="FF0000"/>
                </a:solidFill>
              </a:rPr>
              <a:t>**</a:t>
            </a:r>
            <a:r>
              <a:rPr lang="kk-KZ" sz="4000" dirty="0" smtClean="0">
                <a:solidFill>
                  <a:srgbClr val="FF0000"/>
                </a:solidFill>
              </a:rPr>
              <a:t> жаман дос болмас.</a:t>
            </a:r>
            <a:r>
              <a:rPr lang="kk-KZ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kk-K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567238" y="1673225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4800" dirty="0" smtClean="0"/>
          </a:p>
          <a:p>
            <a:pPr algn="ctr">
              <a:defRPr/>
            </a:pPr>
            <a:r>
              <a:rPr lang="kk-KZ" sz="4800" dirty="0" smtClean="0"/>
              <a:t>(Бес-пять-five)</a:t>
            </a:r>
            <a:endParaRPr lang="ru-RU" sz="4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4</a:t>
            </a:r>
            <a:r>
              <a:rPr lang="kk-KZ" sz="4000" b="1" dirty="0" smtClean="0">
                <a:solidFill>
                  <a:srgbClr val="FF0000"/>
                </a:solidFill>
              </a:rPr>
              <a:t>. </a:t>
            </a:r>
            <a:r>
              <a:rPr lang="kk-KZ" sz="4000" u="sng" dirty="0" smtClean="0">
                <a:solidFill>
                  <a:srgbClr val="FF0000"/>
                </a:solidFill>
              </a:rPr>
              <a:t>***</a:t>
            </a:r>
            <a:r>
              <a:rPr lang="kk-KZ" sz="4000" dirty="0" smtClean="0">
                <a:solidFill>
                  <a:srgbClr val="FF0000"/>
                </a:solidFill>
              </a:rPr>
              <a:t> бармақ жиылса, жұдырық болады.</a:t>
            </a:r>
            <a:endParaRPr lang="kk-K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567238" y="1673225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6600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sz="4400" dirty="0" smtClean="0"/>
              <a:t>(Отыз-тридцать-thirty)</a:t>
            </a:r>
            <a:endParaRPr lang="ru-RU" sz="4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</a:rPr>
              <a:t>5.</a:t>
            </a:r>
            <a:r>
              <a:rPr lang="kk-KZ" sz="4800" dirty="0" smtClean="0"/>
              <a:t> </a:t>
            </a:r>
            <a:r>
              <a:rPr lang="kk-KZ" sz="4800" u="sng" dirty="0" smtClean="0">
                <a:solidFill>
                  <a:srgbClr val="FF0000"/>
                </a:solidFill>
              </a:rPr>
              <a:t>****</a:t>
            </a:r>
            <a:r>
              <a:rPr lang="kk-KZ" sz="4800" dirty="0" smtClean="0">
                <a:solidFill>
                  <a:srgbClr val="FF0000"/>
                </a:solidFill>
              </a:rPr>
              <a:t> тістен шыққан сөз, </a:t>
            </a:r>
            <a:r>
              <a:rPr lang="kk-KZ" sz="4800" u="sng" dirty="0" smtClean="0">
                <a:solidFill>
                  <a:srgbClr val="FF0000"/>
                </a:solidFill>
              </a:rPr>
              <a:t>****</a:t>
            </a:r>
            <a:r>
              <a:rPr lang="kk-KZ" sz="4800" dirty="0" smtClean="0">
                <a:solidFill>
                  <a:srgbClr val="FF0000"/>
                </a:solidFill>
              </a:rPr>
              <a:t> рулы елге тарайды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 </a:t>
            </a:r>
            <a:endParaRPr lang="kk-K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567238" y="1673225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4000" dirty="0" smtClean="0"/>
          </a:p>
          <a:p>
            <a:pPr algn="ctr">
              <a:defRPr/>
            </a:pPr>
            <a:r>
              <a:rPr lang="kk-KZ" sz="4000" dirty="0" smtClean="0"/>
              <a:t>(Мың-тысяча-thou</a:t>
            </a:r>
            <a:r>
              <a:rPr lang="en-GB" sz="4000" dirty="0" smtClean="0"/>
              <a:t>s</a:t>
            </a:r>
            <a:r>
              <a:rPr lang="kk-KZ" sz="4000" dirty="0" smtClean="0"/>
              <a:t>and)</a:t>
            </a:r>
            <a:endParaRPr lang="ru-RU" sz="4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600" b="1" dirty="0" smtClean="0">
                <a:solidFill>
                  <a:srgbClr val="FF0000"/>
                </a:solidFill>
              </a:rPr>
              <a:t>6. </a:t>
            </a:r>
            <a:r>
              <a:rPr lang="kk-KZ" sz="3600" dirty="0" smtClean="0">
                <a:solidFill>
                  <a:srgbClr val="FF0000"/>
                </a:solidFill>
              </a:rPr>
              <a:t>Досыңның </a:t>
            </a:r>
            <a:r>
              <a:rPr lang="kk-KZ" sz="3600" u="sng" dirty="0" smtClean="0">
                <a:solidFill>
                  <a:srgbClr val="FF0000"/>
                </a:solidFill>
              </a:rPr>
              <a:t>***</a:t>
            </a:r>
            <a:r>
              <a:rPr lang="kk-KZ" sz="3600" dirty="0" smtClean="0">
                <a:solidFill>
                  <a:srgbClr val="FF0000"/>
                </a:solidFill>
              </a:rPr>
              <a:t> болғанына мақтан, дұшпаның жалғыз болса да сақтан.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kk-K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567238" y="1673225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4000" dirty="0" smtClean="0"/>
          </a:p>
          <a:p>
            <a:pPr algn="ctr">
              <a:defRPr/>
            </a:pPr>
            <a:endParaRPr lang="kk-KZ" sz="4000" dirty="0" smtClean="0"/>
          </a:p>
          <a:p>
            <a:pPr algn="ctr">
              <a:defRPr/>
            </a:pPr>
            <a:r>
              <a:rPr lang="kk-KZ" sz="4000" dirty="0" smtClean="0"/>
              <a:t>(Алты-шесть-six, жеті-семь-seven)</a:t>
            </a:r>
            <a:endParaRPr lang="ru-RU" sz="4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600" b="1" dirty="0" smtClean="0">
                <a:solidFill>
                  <a:srgbClr val="FF0000"/>
                </a:solidFill>
              </a:rPr>
              <a:t>7. </a:t>
            </a:r>
            <a:r>
              <a:rPr lang="kk-KZ" sz="3600" u="sng" dirty="0" smtClean="0">
                <a:solidFill>
                  <a:srgbClr val="FF0000"/>
                </a:solidFill>
              </a:rPr>
              <a:t>***</a:t>
            </a:r>
            <a:r>
              <a:rPr lang="kk-KZ" sz="3600" dirty="0" smtClean="0">
                <a:solidFill>
                  <a:srgbClr val="FF0000"/>
                </a:solidFill>
              </a:rPr>
              <a:t> аға бірігіп әке болмас, </a:t>
            </a:r>
            <a:r>
              <a:rPr lang="kk-KZ" sz="3600" u="sng" dirty="0" smtClean="0">
                <a:solidFill>
                  <a:srgbClr val="FF0000"/>
                </a:solidFill>
              </a:rPr>
              <a:t>***</a:t>
            </a:r>
            <a:r>
              <a:rPr lang="kk-KZ" sz="3600" dirty="0" smtClean="0">
                <a:solidFill>
                  <a:srgbClr val="FF0000"/>
                </a:solidFill>
              </a:rPr>
              <a:t> жеңге бірігіп, ана болмас.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kk-K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79" y="-1"/>
            <a:ext cx="9144003" cy="680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3261519" y="3367881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7L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7L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9" descr="big_smiles_138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0720">
            <a:off x="6256194" y="4495268"/>
            <a:ext cx="2252032" cy="17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3332.WAV">
            <a:hlinkClick r:id="" action="ppaction://media"/>
          </p:cNvPr>
          <p:cNvPicPr>
            <a:picLocks noRot="1" noChangeAspect="1"/>
          </p:cNvPicPr>
          <p:nvPr>
            <a:wavAudioFile r:embed="rId1" name="~PP3332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4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681836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41" y="6158086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191" y="423702"/>
            <a:ext cx="128786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95" y="313172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345" y="54868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61150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943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1" y="5251226"/>
            <a:ext cx="1028700" cy="8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445" y="543436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281" y="6134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663" y="7429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658" y="104398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526" y="6134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81" y="102493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51720" y="1772816"/>
            <a:ext cx="65816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dirty="0" smtClean="0"/>
              <a:t>Алғырлар тобы</a:t>
            </a:r>
          </a:p>
          <a:p>
            <a:r>
              <a:rPr lang="kk-KZ" sz="7200" dirty="0" smtClean="0"/>
              <a:t>Тапқырлар тобы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646954279"/>
      </p:ext>
    </p:extLst>
  </p:cSld>
  <p:clrMapOvr>
    <a:masterClrMapping/>
  </p:clrMapOvr>
  <p:transition advTm="32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шаты\Desktop\Математ сын. тыс жумыстар\Картинкалар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214313" y="357188"/>
            <a:ext cx="5865813" cy="6119812"/>
          </a:xfrm>
          <a:prstGeom prst="verticalScroll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KZ Boyarsky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43920">
            <a:off x="4567238" y="1673225"/>
            <a:ext cx="3929062" cy="300037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6600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sz="4800" dirty="0" smtClean="0"/>
              <a:t>(жеті-семь-seven)</a:t>
            </a:r>
            <a:endParaRPr lang="ru-RU" sz="4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00FF"/>
              </a:solidFill>
              <a:latin typeface="KZ Decor" pitchFamily="34" charset="0"/>
            </a:endParaRP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39750" y="2349500"/>
            <a:ext cx="42481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</a:rPr>
              <a:t>8. </a:t>
            </a:r>
            <a:r>
              <a:rPr lang="kk-KZ" sz="4000" dirty="0" smtClean="0">
                <a:solidFill>
                  <a:srgbClr val="FF0000"/>
                </a:solidFill>
              </a:rPr>
              <a:t>Жақсыны </a:t>
            </a:r>
            <a:r>
              <a:rPr lang="kk-KZ" sz="4000" u="sng" dirty="0" smtClean="0">
                <a:solidFill>
                  <a:srgbClr val="FF0000"/>
                </a:solidFill>
              </a:rPr>
              <a:t>****</a:t>
            </a:r>
            <a:r>
              <a:rPr lang="kk-KZ" sz="4000" dirty="0" smtClean="0">
                <a:solidFill>
                  <a:srgbClr val="FF0000"/>
                </a:solidFill>
              </a:rPr>
              <a:t> жыл жетелесең, адам болады,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kk-KZ" sz="4000" dirty="0" smtClean="0">
                <a:solidFill>
                  <a:srgbClr val="FF0000"/>
                </a:solidFill>
              </a:rPr>
              <a:t>Жаманды  </a:t>
            </a:r>
            <a:r>
              <a:rPr lang="kk-KZ" sz="4000" u="sng" dirty="0" smtClean="0">
                <a:solidFill>
                  <a:srgbClr val="FF0000"/>
                </a:solidFill>
              </a:rPr>
              <a:t>****</a:t>
            </a:r>
            <a:r>
              <a:rPr lang="kk-KZ" sz="4000" dirty="0" smtClean="0">
                <a:solidFill>
                  <a:srgbClr val="FF0000"/>
                </a:solidFill>
              </a:rPr>
              <a:t> жыл жетелесең, надан болады.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kk-K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602.WAV">
            <a:hlinkClick r:id="" action="ppaction://media"/>
          </p:cNvPr>
          <p:cNvPicPr>
            <a:picLocks noRot="1" noChangeAspect="1"/>
          </p:cNvPicPr>
          <p:nvPr>
            <a:wavAudioFile r:embed="rId1" name="~PP36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u="sng" dirty="0" smtClean="0"/>
              <a:t>Ақын жанды болмасам, математик де болмаған болар едім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000438843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512" y="5583656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845182" y="5473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71171" y="1"/>
            <a:ext cx="174473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2323.WAV">
            <a:hlinkClick r:id="" action="ppaction://media"/>
          </p:cNvPr>
          <p:cNvPicPr>
            <a:picLocks noRot="1" noChangeAspect="1"/>
          </p:cNvPicPr>
          <p:nvPr>
            <a:wavAudioFile r:embed="rId1" name="~PP2323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1" y="305827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6-сайыс</a:t>
            </a:r>
            <a:r>
              <a:rPr kumimoji="0" lang="kk-KZ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Ақын жанды болмасам,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математик де болмаған болар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едім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kk-KZ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(Өлең жолдарын жалғастыру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ден 10 дейінгі ұпай)</a:t>
            </a: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132604"/>
      </p:ext>
    </p:extLst>
  </p:cSld>
  <p:clrMapOvr>
    <a:masterClrMapping/>
  </p:clrMapOvr>
  <p:transition advTm="11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61519" y="3367881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9" descr="big_smiles_138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0720">
            <a:off x="6256194" y="4495268"/>
            <a:ext cx="2252032" cy="17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3332.WAV">
            <a:hlinkClick r:id="" action="ppaction://media"/>
          </p:cNvPr>
          <p:cNvPicPr>
            <a:picLocks noRot="1" noChangeAspect="1"/>
          </p:cNvPicPr>
          <p:nvPr>
            <a:wavAudioFile r:embed="rId1" name="~PP333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4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681836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41" y="6158086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191" y="423702"/>
            <a:ext cx="128786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95" y="313172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345" y="54868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61150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943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1" y="5251226"/>
            <a:ext cx="1028700" cy="8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445" y="543436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281" y="6134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663" y="7429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658" y="104398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526" y="6134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03648" y="476672"/>
            <a:ext cx="681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dirty="0" smtClean="0"/>
              <a:t>Алғырлар тобы</a:t>
            </a: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683568" y="1832433"/>
            <a:ext cx="88770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же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бесім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мен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тарих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емес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………………………………………………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46954279"/>
      </p:ext>
    </p:extLst>
  </p:cSld>
  <p:clrMapOvr>
    <a:masterClrMapping/>
  </p:clrMapOvr>
  <p:transition advTm="32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61519" y="3367881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7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9" descr="big_smiles_138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0720">
            <a:off x="6256194" y="4495268"/>
            <a:ext cx="2252032" cy="17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3332.WAV">
            <a:hlinkClick r:id="" action="ppaction://media"/>
          </p:cNvPr>
          <p:cNvPicPr>
            <a:picLocks noRot="1" noChangeAspect="1"/>
          </p:cNvPicPr>
          <p:nvPr>
            <a:wavAudioFile r:embed="rId1" name="~PP333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4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681836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41" y="6158086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191" y="423702"/>
            <a:ext cx="128786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995" y="313172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345" y="54868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61150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943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1" y="5251226"/>
            <a:ext cx="1028700" cy="8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445" y="5434365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281" y="6134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663" y="7429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658" y="104398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526" y="61341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11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81" y="102493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31640" y="548680"/>
            <a:ext cx="730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dirty="0" smtClean="0"/>
              <a:t>Тапқырлар тобы</a:t>
            </a:r>
            <a:endParaRPr lang="ru-RU" sz="7200" dirty="0"/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 шығамын деп ерледі,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 көтеріп Есепгүл.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……………………………………………..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1916832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 шығамын деп ерледі,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 көтеріп Есепгүл.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</a:t>
            </a:r>
            <a:r>
              <a:rPr lang="kk-KZ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………………………………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954279"/>
      </p:ext>
    </p:extLst>
  </p:cSld>
  <p:clrMapOvr>
    <a:masterClrMapping/>
  </p:clrMapOvr>
  <p:transition advTm="32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23" name="Picture 3" descr="654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-4 Копиров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Untitled-3 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6546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592387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4168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Біз сіздермен қоштаспаймыз,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Алда әлі асулар бар.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Биіктерді бағындырып,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Асулардан асыңыздар!</a:t>
            </a:r>
            <a:endParaRPr lang="ru-RU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187450" y="2708275"/>
            <a:ext cx="2801938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1815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1878" name="Group 134"/>
          <p:cNvGrpSpPr>
            <a:grpSpLocks/>
          </p:cNvGrpSpPr>
          <p:nvPr/>
        </p:nvGrpSpPr>
        <p:grpSpPr bwMode="auto">
          <a:xfrm>
            <a:off x="1696243" y="3197225"/>
            <a:ext cx="2801938" cy="2025650"/>
            <a:chOff x="1786" y="384"/>
            <a:chExt cx="1765" cy="1276"/>
          </a:xfrm>
        </p:grpSpPr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1" name="Freeform 177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2" name="Freeform 178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8" name="Freeform 184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9" name="Freeform 185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2" name="Freeform 188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3" name="Freeform 189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9" name="Freeform 195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0" name="Freeform 196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1941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004" name="Group 260"/>
          <p:cNvGrpSpPr>
            <a:grpSpLocks/>
          </p:cNvGrpSpPr>
          <p:nvPr/>
        </p:nvGrpSpPr>
        <p:grpSpPr bwMode="auto">
          <a:xfrm>
            <a:off x="2051050" y="3571875"/>
            <a:ext cx="2801938" cy="2025650"/>
            <a:chOff x="1786" y="384"/>
            <a:chExt cx="1765" cy="1276"/>
          </a:xfrm>
        </p:grpSpPr>
        <p:sp>
          <p:nvSpPr>
            <p:cNvPr id="32005" name="Freeform 261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6" name="Freeform 262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7" name="Freeform 263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8" name="Freeform 264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9" name="Freeform 265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0" name="Freeform 266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1" name="Freeform 267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2" name="Freeform 268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3" name="Freeform 269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4" name="Freeform 270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5" name="Freeform 271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6" name="Freeform 272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7" name="Freeform 273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8" name="Freeform 274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9" name="Freeform 275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0" name="Freeform 276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1" name="Freeform 277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2" name="Freeform 278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3" name="Freeform 279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4" name="Freeform 280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5" name="Freeform 281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6" name="Freeform 282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7" name="Freeform 283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8" name="Freeform 284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9" name="Freeform 285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0" name="Freeform 286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1" name="Freeform 287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2" name="Freeform 288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3" name="Freeform 289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4" name="Freeform 290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5" name="Freeform 291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6" name="Freeform 292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7" name="Freeform 293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8" name="Freeform 294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9" name="Freeform 295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0" name="Freeform 296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1" name="Freeform 297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2" name="Freeform 298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3" name="Freeform 299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4" name="Freeform 300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5" name="Freeform 301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6" name="Freeform 302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7" name="Freeform 303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8" name="Freeform 304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9" name="Freeform 305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0" name="Freeform 306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1" name="Freeform 307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2" name="Freeform 308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3" name="Freeform 309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4" name="Freeform 310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5" name="Freeform 311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6" name="Freeform 312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7" name="Freeform 313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8" name="Freeform 314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9" name="Freeform 315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0" name="Freeform 316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1" name="Freeform 317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2" name="Freeform 318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3" name="Freeform 319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4" name="Freeform 320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5" name="Freeform 321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6" name="Freeform 322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06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130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193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256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6647618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1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31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2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32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32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32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23" name="Picture 3" descr="654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-4 Копиров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Untitled-3 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6546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592387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92093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Бүгінгі</a:t>
            </a:r>
            <a:r>
              <a:rPr lang="ru-RU" sz="4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сайысымыздың</a:t>
            </a:r>
            <a:r>
              <a:rPr lang="ru-RU" sz="4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жеңімпаздарын</a:t>
            </a:r>
            <a:r>
              <a:rPr lang="ru-RU" sz="4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құттықтаймыз</a:t>
            </a:r>
            <a:r>
              <a:rPr lang="ru-RU" sz="4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Жеңістеріңіз</a:t>
            </a:r>
            <a:endParaRPr lang="ru-RU" sz="48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құтты</a:t>
            </a:r>
            <a:r>
              <a:rPr lang="ru-RU" sz="48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болсын</a:t>
            </a:r>
            <a:r>
              <a:rPr lang="ru-RU" sz="4800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468313" y="2708275"/>
            <a:ext cx="3521075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1815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1878" name="Group 134"/>
          <p:cNvGrpSpPr>
            <a:grpSpLocks/>
          </p:cNvGrpSpPr>
          <p:nvPr/>
        </p:nvGrpSpPr>
        <p:grpSpPr bwMode="auto">
          <a:xfrm>
            <a:off x="1619250" y="3140075"/>
            <a:ext cx="2801938" cy="2025650"/>
            <a:chOff x="1786" y="384"/>
            <a:chExt cx="1765" cy="1276"/>
          </a:xfrm>
        </p:grpSpPr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1" name="Freeform 177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2" name="Freeform 178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8" name="Freeform 184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9" name="Freeform 185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2" name="Freeform 188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3" name="Freeform 189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9" name="Freeform 195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0" name="Freeform 196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1941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004" name="Group 260"/>
          <p:cNvGrpSpPr>
            <a:grpSpLocks/>
          </p:cNvGrpSpPr>
          <p:nvPr/>
        </p:nvGrpSpPr>
        <p:grpSpPr bwMode="auto">
          <a:xfrm>
            <a:off x="2051050" y="3571875"/>
            <a:ext cx="2801938" cy="2025650"/>
            <a:chOff x="1786" y="384"/>
            <a:chExt cx="1765" cy="1276"/>
          </a:xfrm>
        </p:grpSpPr>
        <p:sp>
          <p:nvSpPr>
            <p:cNvPr id="32005" name="Freeform 261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6" name="Freeform 262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7" name="Freeform 263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8" name="Freeform 264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9" name="Freeform 265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0" name="Freeform 266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1" name="Freeform 267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2" name="Freeform 268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3" name="Freeform 269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4" name="Freeform 270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5" name="Freeform 271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6" name="Freeform 272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7" name="Freeform 273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8" name="Freeform 274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9" name="Freeform 275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0" name="Freeform 276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1" name="Freeform 277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2" name="Freeform 278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3" name="Freeform 279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4" name="Freeform 280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5" name="Freeform 281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6" name="Freeform 282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7" name="Freeform 283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8" name="Freeform 284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9" name="Freeform 285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0" name="Freeform 286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1" name="Freeform 287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2" name="Freeform 288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3" name="Freeform 289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4" name="Freeform 290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5" name="Freeform 291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6" name="Freeform 292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7" name="Freeform 293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8" name="Freeform 294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9" name="Freeform 295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0" name="Freeform 296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1" name="Freeform 297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2" name="Freeform 298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3" name="Freeform 299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4" name="Freeform 300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5" name="Freeform 301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6" name="Freeform 302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7" name="Freeform 303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8" name="Freeform 304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9" name="Freeform 305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0" name="Freeform 306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1" name="Freeform 307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2" name="Freeform 308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3" name="Freeform 309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4" name="Freeform 310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5" name="Freeform 311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6" name="Freeform 312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7" name="Freeform 313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8" name="Freeform 314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9" name="Freeform 315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0" name="Freeform 316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1" name="Freeform 317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2" name="Freeform 318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3" name="Freeform 319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4" name="Freeform 320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5" name="Freeform 321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6" name="Freeform 322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06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130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193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2256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1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31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2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32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32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32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98b29526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258888" y="6021388"/>
            <a:ext cx="662622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Жарайсыңдар!</a:t>
            </a:r>
          </a:p>
        </p:txBody>
      </p:sp>
      <p:grpSp>
        <p:nvGrpSpPr>
          <p:cNvPr id="4" name="Group 323"/>
          <p:cNvGrpSpPr>
            <a:grpSpLocks/>
          </p:cNvGrpSpPr>
          <p:nvPr/>
        </p:nvGrpSpPr>
        <p:grpSpPr bwMode="auto">
          <a:xfrm>
            <a:off x="3104033" y="4703763"/>
            <a:ext cx="2801937" cy="2025650"/>
            <a:chOff x="1786" y="384"/>
            <a:chExt cx="1765" cy="1276"/>
          </a:xfrm>
        </p:grpSpPr>
        <p:sp>
          <p:nvSpPr>
            <p:cNvPr id="5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4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7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3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4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5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323"/>
          <p:cNvGrpSpPr>
            <a:grpSpLocks/>
          </p:cNvGrpSpPr>
          <p:nvPr/>
        </p:nvGrpSpPr>
        <p:grpSpPr bwMode="auto">
          <a:xfrm>
            <a:off x="6379367" y="2436813"/>
            <a:ext cx="2801937" cy="2025650"/>
            <a:chOff x="1786" y="384"/>
            <a:chExt cx="1765" cy="1276"/>
          </a:xfrm>
        </p:grpSpPr>
        <p:sp>
          <p:nvSpPr>
            <p:cNvPr id="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0" name="Group 323"/>
          <p:cNvGrpSpPr>
            <a:grpSpLocks/>
          </p:cNvGrpSpPr>
          <p:nvPr/>
        </p:nvGrpSpPr>
        <p:grpSpPr bwMode="auto">
          <a:xfrm>
            <a:off x="323528" y="208038"/>
            <a:ext cx="2801937" cy="2025650"/>
            <a:chOff x="1786" y="384"/>
            <a:chExt cx="1765" cy="1276"/>
          </a:xfrm>
        </p:grpSpPr>
        <p:sp>
          <p:nvSpPr>
            <p:cNvPr id="131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2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8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9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0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1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2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4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5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6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7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8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9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0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1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2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4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5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6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7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8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9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0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1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2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5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6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7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8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9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0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1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2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3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6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7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8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9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0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1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2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3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5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6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7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8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9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0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1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2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93" name="Group 323"/>
          <p:cNvGrpSpPr>
            <a:grpSpLocks/>
          </p:cNvGrpSpPr>
          <p:nvPr/>
        </p:nvGrpSpPr>
        <p:grpSpPr bwMode="auto">
          <a:xfrm>
            <a:off x="381471" y="2493964"/>
            <a:ext cx="2801937" cy="2025650"/>
            <a:chOff x="1786" y="384"/>
            <a:chExt cx="1765" cy="1276"/>
          </a:xfrm>
        </p:grpSpPr>
        <p:sp>
          <p:nvSpPr>
            <p:cNvPr id="194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5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6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7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8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9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0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1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2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3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4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5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6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7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8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9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0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1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2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3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4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5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6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7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8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9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0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1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2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3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4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5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6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7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8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9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0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1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2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3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4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5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6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7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8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9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0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1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2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3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4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7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8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9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0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1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2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3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4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5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56" name="Group 323"/>
          <p:cNvGrpSpPr>
            <a:grpSpLocks/>
          </p:cNvGrpSpPr>
          <p:nvPr/>
        </p:nvGrpSpPr>
        <p:grpSpPr bwMode="auto">
          <a:xfrm>
            <a:off x="6400006" y="332656"/>
            <a:ext cx="2801937" cy="2025650"/>
            <a:chOff x="1786" y="384"/>
            <a:chExt cx="1765" cy="1276"/>
          </a:xfrm>
        </p:grpSpPr>
        <p:sp>
          <p:nvSpPr>
            <p:cNvPr id="257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8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9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0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1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2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3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4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5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6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7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8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9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0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1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2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3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4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5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6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7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8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9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0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1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2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3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4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5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6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7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8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9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0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1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2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3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4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5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6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7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8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9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0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1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2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3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4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5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6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8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0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1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2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3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4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5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6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9618341"/>
      </p:ext>
    </p:extLst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290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0001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643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500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5786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786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715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195888"/>
            <a:ext cx="5778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8293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42910" y="2714620"/>
            <a:ext cx="76438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а у  </a:t>
            </a:r>
            <a:b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о л ы ң ы з д а р !</a:t>
            </a:r>
            <a:endParaRPr lang="ru-RU" sz="6600" dirty="0"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1" name="Picture 20" descr="f79f790b6aa6606d97928e4138eb3d47-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72063"/>
            <a:ext cx="6429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7" descr="D:\Anımatıon\downlog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000125"/>
            <a:ext cx="280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206027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58" y="19486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653.WAV">
            <a:hlinkClick r:id="" action="ppaction://media"/>
          </p:cNvPr>
          <p:cNvPicPr>
            <a:picLocks noRot="1" noChangeAspect="1"/>
          </p:cNvPicPr>
          <p:nvPr>
            <a:wavAudioFile r:embed="rId1" name="~PP165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11" name="Picture 5" descr="C:\Documents and Settings\Loner\Мои документы\Мои рисунки\r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535" y="4857750"/>
            <a:ext cx="2095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0" y="49036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1-сайыс. Есепке кім жүйрік (топқа сұрақ)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2-сайыс.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Сандар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сыры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3-сайыс.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Ойна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ойла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4-сайыс. Математикалық терминдер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5-сайыс. Білдік, ойымызға сақтадық!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6-сайыс.Ақын жанды болмасам, математик де болмаған болар едім</a:t>
            </a:r>
            <a:endParaRPr kumimoji="0" lang="kk-K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575499"/>
      </p:ext>
    </p:extLst>
  </p:cSld>
  <p:clrMapOvr>
    <a:masterClrMapping/>
  </p:clrMapOvr>
  <p:transition advTm="11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512" y="5583656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417267" y="1813866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845182" y="5473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19672" y="908720"/>
            <a:ext cx="6372944" cy="36724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Есепке кім жүйрік</a:t>
            </a:r>
            <a:endParaRPr lang="ru-RU" sz="54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71171" y="1"/>
            <a:ext cx="174473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654593" y="938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22" y="3305204"/>
            <a:ext cx="1848077" cy="321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6990156" y="4136557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2323.WAV">
            <a:hlinkClick r:id="" action="ppaction://media"/>
          </p:cNvPr>
          <p:cNvPicPr>
            <a:picLocks noRot="1" noChangeAspect="1"/>
          </p:cNvPicPr>
          <p:nvPr>
            <a:wavAudioFile r:embed="rId1" name="~PP2323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22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4796" y="1805258"/>
            <a:ext cx="1339204" cy="32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9132604"/>
      </p:ext>
    </p:extLst>
  </p:cSld>
  <p:clrMapOvr>
    <a:masterClrMapping/>
  </p:clrMapOvr>
  <p:transition advTm="11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512" y="5583656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7579" flipH="1" flipV="1">
            <a:off x="7845182" y="5473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71171" y="1"/>
            <a:ext cx="174473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2323.WAV">
            <a:hlinkClick r:id="" action="ppaction://media"/>
          </p:cNvPr>
          <p:cNvPicPr>
            <a:picLocks noRot="1" noChangeAspect="1"/>
          </p:cNvPicPr>
          <p:nvPr>
            <a:wavAudioFile r:embed="rId1" name="~PP2323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0" y="508956"/>
            <a:ext cx="88924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kk-KZ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kk-KZ" sz="5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сайыс</a:t>
            </a: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Есепке кім жүйрік.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есеп беріледі. Есептерді шығаруға 2 минут уақыт беріледі. Дұрыс есепке 5 ұпай қойылады.</a:t>
            </a:r>
            <a:endParaRPr kumimoji="0" lang="kk-KZ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132604"/>
      </p:ext>
    </p:extLst>
  </p:cSld>
  <p:clrMapOvr>
    <a:masterClrMapping/>
  </p:clrMapOvr>
  <p:transition advTm="11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4468" cy="693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653.WAV">
            <a:hlinkClick r:id="" action="ppaction://media"/>
          </p:cNvPr>
          <p:cNvPicPr>
            <a:picLocks noRot="1" noChangeAspect="1"/>
          </p:cNvPicPr>
          <p:nvPr>
            <a:wavAudioFile r:embed="rId1" name="~PP165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3192" y="0"/>
            <a:ext cx="5180521" cy="92333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kk-KZ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Тапқырлар тобы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C:\Documents and Settings\Loner\Мои документы\Мои рисунки\r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535" y="4857750"/>
            <a:ext cx="2095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6" cstate="print"/>
          <a:srcRect l="20197" t="32110" r="54345" b="17688"/>
          <a:stretch>
            <a:fillRect/>
          </a:stretch>
        </p:blipFill>
        <p:spPr bwMode="auto">
          <a:xfrm>
            <a:off x="323528" y="1124743"/>
            <a:ext cx="4896544" cy="54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7" cstate="print"/>
          <a:srcRect l="51107" t="29328" r="36164" b="16532"/>
          <a:stretch>
            <a:fillRect/>
          </a:stretch>
        </p:blipFill>
        <p:spPr bwMode="auto">
          <a:xfrm>
            <a:off x="5652120" y="1124744"/>
            <a:ext cx="27363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2554048"/>
      </p:ext>
    </p:extLst>
  </p:cSld>
  <p:clrMapOvr>
    <a:masterClrMapping/>
  </p:clrMapOvr>
  <p:transition advTm="11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93" y="0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653.WAV">
            <a:hlinkClick r:id="" action="ppaction://media"/>
          </p:cNvPr>
          <p:cNvPicPr>
            <a:picLocks noRot="1" noChangeAspect="1"/>
          </p:cNvPicPr>
          <p:nvPr>
            <a:wavAudioFile r:embed="rId1" name="~PP165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3192" y="0"/>
            <a:ext cx="549246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k-KZ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Алғырлар тобы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C:\Documents and Settings\Loner\Мои документы\Мои рисунки\r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6535" y="4857750"/>
            <a:ext cx="2095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/>
          <a:srcRect l="19288" t="28172" r="58575" b="20297"/>
          <a:stretch>
            <a:fillRect/>
          </a:stretch>
        </p:blipFill>
        <p:spPr bwMode="auto">
          <a:xfrm>
            <a:off x="467544" y="980728"/>
            <a:ext cx="532859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7" cstate="print"/>
          <a:srcRect l="18536" t="41953" r="66521" b="9813"/>
          <a:stretch>
            <a:fillRect/>
          </a:stretch>
        </p:blipFill>
        <p:spPr bwMode="auto">
          <a:xfrm>
            <a:off x="6156176" y="980728"/>
            <a:ext cx="252028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2436179"/>
      </p:ext>
    </p:extLst>
  </p:cSld>
  <p:clrMapOvr>
    <a:masterClrMapping/>
  </p:clrMapOvr>
  <p:transition advTm="11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209800"/>
            <a:ext cx="8453189" cy="243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2710B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Сандар сыры</a:t>
            </a:r>
            <a:endParaRPr lang="ru-RU" sz="5400" b="1" dirty="0">
              <a:ln w="17780" cmpd="sng">
                <a:solidFill>
                  <a:srgbClr val="00FF00"/>
                </a:solidFill>
                <a:prstDash val="solid"/>
                <a:miter lim="800000"/>
              </a:ln>
              <a:solidFill>
                <a:srgbClr val="2710B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~PP3602.WAV">
            <a:hlinkClick r:id="" action="ppaction://media"/>
          </p:cNvPr>
          <p:cNvPicPr>
            <a:picLocks noRot="1" noChangeAspect="1"/>
          </p:cNvPicPr>
          <p:nvPr>
            <a:wavAudioFile r:embed="rId1" name="~PP36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438843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648</Words>
  <Application>Microsoft Office PowerPoint</Application>
  <PresentationFormat>Экран (4:3)</PresentationFormat>
  <Paragraphs>348</Paragraphs>
  <Slides>38</Slides>
  <Notes>5</Notes>
  <HiddenSlides>0</HiddenSlides>
  <MMClips>12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Тема Office</vt:lpstr>
      <vt:lpstr>1_Тема Office</vt:lpstr>
      <vt:lpstr>Оформление по умолчанию</vt:lpstr>
      <vt:lpstr>1_Оформление по умолчанию</vt:lpstr>
      <vt:lpstr>Справедливость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Akona</cp:lastModifiedBy>
  <cp:revision>77</cp:revision>
  <dcterms:created xsi:type="dcterms:W3CDTF">2014-02-09T03:26:05Z</dcterms:created>
  <dcterms:modified xsi:type="dcterms:W3CDTF">2017-02-16T09:02:53Z</dcterms:modified>
</cp:coreProperties>
</file>